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2" r:id="rId3"/>
    <p:sldId id="263" r:id="rId4"/>
    <p:sldId id="264" r:id="rId5"/>
    <p:sldId id="265" r:id="rId6"/>
    <p:sldId id="266" r:id="rId7"/>
    <p:sldId id="274" r:id="rId8"/>
    <p:sldId id="268" r:id="rId9"/>
    <p:sldId id="269" r:id="rId10"/>
    <p:sldId id="270" r:id="rId11"/>
    <p:sldId id="271" r:id="rId12"/>
    <p:sldId id="275" r:id="rId13"/>
    <p:sldId id="273" r:id="rId14"/>
    <p:sldId id="258" r:id="rId15"/>
    <p:sldId id="259" r:id="rId16"/>
    <p:sldId id="260" r:id="rId17"/>
    <p:sldId id="261" r:id="rId18"/>
    <p:sldId id="25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10016"/>
    <a:srgbClr val="6C4597"/>
    <a:srgbClr val="B13438"/>
    <a:srgbClr val="C74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9" autoAdjust="0"/>
    <p:restoredTop sz="94674"/>
  </p:normalViewPr>
  <p:slideViewPr>
    <p:cSldViewPr snapToGrid="0">
      <p:cViewPr varScale="1">
        <p:scale>
          <a:sx n="68" d="100"/>
          <a:sy n="68" d="100"/>
        </p:scale>
        <p:origin x="8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Force Geoffrey" userId="41ab8492d9bf56ed" providerId="LiveId" clId="{443EF686-B612-4EE0-9FF4-25961B06A59B}"/>
    <pc:docChg chg="undo custSel modSld">
      <pc:chgData name="LaForce Geoffrey" userId="41ab8492d9bf56ed" providerId="LiveId" clId="{443EF686-B612-4EE0-9FF4-25961B06A59B}" dt="2018-03-08T00:58:23.026" v="65" actId="1076"/>
      <pc:docMkLst>
        <pc:docMk/>
      </pc:docMkLst>
      <pc:sldChg chg="addSp modSp">
        <pc:chgData name="LaForce Geoffrey" userId="41ab8492d9bf56ed" providerId="LiveId" clId="{443EF686-B612-4EE0-9FF4-25961B06A59B}" dt="2018-03-08T00:58:23.026" v="65" actId="1076"/>
        <pc:sldMkLst>
          <pc:docMk/>
          <pc:sldMk cId="1760059102" sldId="257"/>
        </pc:sldMkLst>
        <pc:spChg chg="mod">
          <ac:chgData name="LaForce Geoffrey" userId="41ab8492d9bf56ed" providerId="LiveId" clId="{443EF686-B612-4EE0-9FF4-25961B06A59B}" dt="2018-03-08T00:57:47.400" v="56" actId="14100"/>
          <ac:spMkLst>
            <pc:docMk/>
            <pc:sldMk cId="1760059102" sldId="257"/>
            <ac:spMk id="3" creationId="{00000000-0000-0000-0000-000000000000}"/>
          </ac:spMkLst>
        </pc:spChg>
        <pc:picChg chg="mod">
          <ac:chgData name="LaForce Geoffrey" userId="41ab8492d9bf56ed" providerId="LiveId" clId="{443EF686-B612-4EE0-9FF4-25961B06A59B}" dt="2018-03-08T00:58:23.026" v="65" actId="1076"/>
          <ac:picMkLst>
            <pc:docMk/>
            <pc:sldMk cId="1760059102" sldId="257"/>
            <ac:picMk id="2" creationId="{00000000-0000-0000-0000-000000000000}"/>
          </ac:picMkLst>
        </pc:picChg>
        <pc:picChg chg="add mod">
          <ac:chgData name="LaForce Geoffrey" userId="41ab8492d9bf56ed" providerId="LiveId" clId="{443EF686-B612-4EE0-9FF4-25961B06A59B}" dt="2018-03-08T00:58:19.300" v="64" actId="14100"/>
          <ac:picMkLst>
            <pc:docMk/>
            <pc:sldMk cId="1760059102" sldId="257"/>
            <ac:picMk id="3074" creationId="{AC727D88-3353-4228-BA33-784B24DF113C}"/>
          </ac:picMkLst>
        </pc:picChg>
      </pc:sldChg>
      <pc:sldChg chg="addSp delSp modSp">
        <pc:chgData name="LaForce Geoffrey" userId="41ab8492d9bf56ed" providerId="LiveId" clId="{443EF686-B612-4EE0-9FF4-25961B06A59B}" dt="2018-03-08T00:56:12.767" v="44" actId="1076"/>
        <pc:sldMkLst>
          <pc:docMk/>
          <pc:sldMk cId="4175981357" sldId="258"/>
        </pc:sldMkLst>
        <pc:picChg chg="mod">
          <ac:chgData name="LaForce Geoffrey" userId="41ab8492d9bf56ed" providerId="LiveId" clId="{443EF686-B612-4EE0-9FF4-25961B06A59B}" dt="2018-03-08T00:55:10.247" v="37" actId="1076"/>
          <ac:picMkLst>
            <pc:docMk/>
            <pc:sldMk cId="4175981357" sldId="258"/>
            <ac:picMk id="2" creationId="{00000000-0000-0000-0000-000000000000}"/>
          </ac:picMkLst>
        </pc:picChg>
        <pc:picChg chg="del">
          <ac:chgData name="LaForce Geoffrey" userId="41ab8492d9bf56ed" providerId="LiveId" clId="{443EF686-B612-4EE0-9FF4-25961B06A59B}" dt="2018-03-08T00:55:06.262" v="36" actId="478"/>
          <ac:picMkLst>
            <pc:docMk/>
            <pc:sldMk cId="4175981357" sldId="258"/>
            <ac:picMk id="4" creationId="{00000000-0000-0000-0000-000000000000}"/>
          </ac:picMkLst>
        </pc:picChg>
        <pc:picChg chg="add mod">
          <ac:chgData name="LaForce Geoffrey" userId="41ab8492d9bf56ed" providerId="LiveId" clId="{443EF686-B612-4EE0-9FF4-25961B06A59B}" dt="2018-03-08T00:56:12.767" v="44" actId="1076"/>
          <ac:picMkLst>
            <pc:docMk/>
            <pc:sldMk cId="4175981357" sldId="258"/>
            <ac:picMk id="5" creationId="{C957ABD6-3E0B-4227-A329-1553B9A83C19}"/>
          </ac:picMkLst>
        </pc:picChg>
      </pc:sldChg>
      <pc:sldChg chg="addSp modSp">
        <pc:chgData name="LaForce Geoffrey" userId="41ab8492d9bf56ed" providerId="LiveId" clId="{443EF686-B612-4EE0-9FF4-25961B06A59B}" dt="2018-03-08T00:57:18.980" v="52" actId="1076"/>
        <pc:sldMkLst>
          <pc:docMk/>
          <pc:sldMk cId="1584801654" sldId="260"/>
        </pc:sldMkLst>
        <pc:spChg chg="mod">
          <ac:chgData name="LaForce Geoffrey" userId="41ab8492d9bf56ed" providerId="LiveId" clId="{443EF686-B612-4EE0-9FF4-25961B06A59B}" dt="2018-03-08T00:56:47.560" v="46" actId="14100"/>
          <ac:spMkLst>
            <pc:docMk/>
            <pc:sldMk cId="1584801654" sldId="260"/>
            <ac:spMk id="2" creationId="{00000000-0000-0000-0000-000000000000}"/>
          </ac:spMkLst>
        </pc:spChg>
        <pc:picChg chg="mod">
          <ac:chgData name="LaForce Geoffrey" userId="41ab8492d9bf56ed" providerId="LiveId" clId="{443EF686-B612-4EE0-9FF4-25961B06A59B}" dt="2018-03-08T00:57:18.980" v="52" actId="1076"/>
          <ac:picMkLst>
            <pc:docMk/>
            <pc:sldMk cId="1584801654" sldId="260"/>
            <ac:picMk id="4" creationId="{00000000-0000-0000-0000-000000000000}"/>
          </ac:picMkLst>
        </pc:picChg>
        <pc:picChg chg="add mod">
          <ac:chgData name="LaForce Geoffrey" userId="41ab8492d9bf56ed" providerId="LiveId" clId="{443EF686-B612-4EE0-9FF4-25961B06A59B}" dt="2018-03-08T00:57:14.625" v="51" actId="14100"/>
          <ac:picMkLst>
            <pc:docMk/>
            <pc:sldMk cId="1584801654" sldId="260"/>
            <ac:picMk id="2050" creationId="{EF5559EE-C386-49D4-98B4-3C3DEE2DC6F1}"/>
          </ac:picMkLst>
        </pc:picChg>
      </pc:sldChg>
      <pc:sldChg chg="addSp delSp modSp">
        <pc:chgData name="LaForce Geoffrey" userId="41ab8492d9bf56ed" providerId="LiveId" clId="{443EF686-B612-4EE0-9FF4-25961B06A59B}" dt="2018-03-08T00:50:42.591" v="20" actId="1076"/>
        <pc:sldMkLst>
          <pc:docMk/>
          <pc:sldMk cId="506475425" sldId="264"/>
        </pc:sldMkLst>
        <pc:spChg chg="mod">
          <ac:chgData name="LaForce Geoffrey" userId="41ab8492d9bf56ed" providerId="LiveId" clId="{443EF686-B612-4EE0-9FF4-25961B06A59B}" dt="2018-03-08T00:50:09.253" v="11" actId="14100"/>
          <ac:spMkLst>
            <pc:docMk/>
            <pc:sldMk cId="506475425" sldId="264"/>
            <ac:spMk id="2" creationId="{00000000-0000-0000-0000-000000000000}"/>
          </ac:spMkLst>
        </pc:spChg>
        <pc:picChg chg="del">
          <ac:chgData name="LaForce Geoffrey" userId="41ab8492d9bf56ed" providerId="LiveId" clId="{443EF686-B612-4EE0-9FF4-25961B06A59B}" dt="2018-03-08T00:49:43.490" v="1" actId="478"/>
          <ac:picMkLst>
            <pc:docMk/>
            <pc:sldMk cId="506475425" sldId="264"/>
            <ac:picMk id="4" creationId="{00000000-0000-0000-0000-000000000000}"/>
          </ac:picMkLst>
        </pc:picChg>
        <pc:picChg chg="mod">
          <ac:chgData name="LaForce Geoffrey" userId="41ab8492d9bf56ed" providerId="LiveId" clId="{443EF686-B612-4EE0-9FF4-25961B06A59B}" dt="2018-03-08T00:50:32.804" v="16" actId="1076"/>
          <ac:picMkLst>
            <pc:docMk/>
            <pc:sldMk cId="506475425" sldId="264"/>
            <ac:picMk id="5" creationId="{00000000-0000-0000-0000-000000000000}"/>
          </ac:picMkLst>
        </pc:picChg>
        <pc:picChg chg="del">
          <ac:chgData name="LaForce Geoffrey" userId="41ab8492d9bf56ed" providerId="LiveId" clId="{443EF686-B612-4EE0-9FF4-25961B06A59B}" dt="2018-03-08T00:49:41.833" v="0" actId="478"/>
          <ac:picMkLst>
            <pc:docMk/>
            <pc:sldMk cId="506475425" sldId="264"/>
            <ac:picMk id="6" creationId="{00000000-0000-0000-0000-000000000000}"/>
          </ac:picMkLst>
        </pc:picChg>
        <pc:picChg chg="add del mod">
          <ac:chgData name="LaForce Geoffrey" userId="41ab8492d9bf56ed" providerId="LiveId" clId="{443EF686-B612-4EE0-9FF4-25961B06A59B}" dt="2018-03-08T00:50:00.355" v="9" actId="1076"/>
          <ac:picMkLst>
            <pc:docMk/>
            <pc:sldMk cId="506475425" sldId="264"/>
            <ac:picMk id="7" creationId="{6EE35960-27C5-4D0F-8D55-EE18B07629A9}"/>
          </ac:picMkLst>
        </pc:picChg>
        <pc:picChg chg="add mod">
          <ac:chgData name="LaForce Geoffrey" userId="41ab8492d9bf56ed" providerId="LiveId" clId="{443EF686-B612-4EE0-9FF4-25961B06A59B}" dt="2018-03-08T00:50:42.591" v="20" actId="1076"/>
          <ac:picMkLst>
            <pc:docMk/>
            <pc:sldMk cId="506475425" sldId="264"/>
            <ac:picMk id="9" creationId="{6B3CFB4D-A5AD-40DE-9568-51C4D26BA6CE}"/>
          </ac:picMkLst>
        </pc:picChg>
      </pc:sldChg>
      <pc:sldChg chg="addSp delSp modSp">
        <pc:chgData name="LaForce Geoffrey" userId="41ab8492d9bf56ed" providerId="LiveId" clId="{443EF686-B612-4EE0-9FF4-25961B06A59B}" dt="2018-03-08T00:51:27.256" v="25" actId="1076"/>
        <pc:sldMkLst>
          <pc:docMk/>
          <pc:sldMk cId="3742641727" sldId="265"/>
        </pc:sldMkLst>
        <pc:picChg chg="del">
          <ac:chgData name="LaForce Geoffrey" userId="41ab8492d9bf56ed" providerId="LiveId" clId="{443EF686-B612-4EE0-9FF4-25961B06A59B}" dt="2018-03-08T00:50:46.158" v="21" actId="478"/>
          <ac:picMkLst>
            <pc:docMk/>
            <pc:sldMk cId="3742641727" sldId="265"/>
            <ac:picMk id="4" creationId="{00000000-0000-0000-0000-000000000000}"/>
          </ac:picMkLst>
        </pc:picChg>
        <pc:picChg chg="add mod">
          <ac:chgData name="LaForce Geoffrey" userId="41ab8492d9bf56ed" providerId="LiveId" clId="{443EF686-B612-4EE0-9FF4-25961B06A59B}" dt="2018-03-08T00:51:27.256" v="25" actId="1076"/>
          <ac:picMkLst>
            <pc:docMk/>
            <pc:sldMk cId="3742641727" sldId="265"/>
            <ac:picMk id="7" creationId="{6C4170FE-C873-4EB5-A615-5CB705BBB369}"/>
          </ac:picMkLst>
        </pc:picChg>
      </pc:sldChg>
      <pc:sldChg chg="addSp modSp">
        <pc:chgData name="LaForce Geoffrey" userId="41ab8492d9bf56ed" providerId="LiveId" clId="{443EF686-B612-4EE0-9FF4-25961B06A59B}" dt="2018-03-08T00:54:27.363" v="35" actId="1076"/>
        <pc:sldMkLst>
          <pc:docMk/>
          <pc:sldMk cId="476660993" sldId="266"/>
        </pc:sldMkLst>
        <pc:spChg chg="mod">
          <ac:chgData name="LaForce Geoffrey" userId="41ab8492d9bf56ed" providerId="LiveId" clId="{443EF686-B612-4EE0-9FF4-25961B06A59B}" dt="2018-03-08T00:54:27.363" v="35" actId="1076"/>
          <ac:spMkLst>
            <pc:docMk/>
            <pc:sldMk cId="476660993" sldId="266"/>
            <ac:spMk id="2" creationId="{00000000-0000-0000-0000-000000000000}"/>
          </ac:spMkLst>
        </pc:spChg>
        <pc:picChg chg="add mod">
          <ac:chgData name="LaForce Geoffrey" userId="41ab8492d9bf56ed" providerId="LiveId" clId="{443EF686-B612-4EE0-9FF4-25961B06A59B}" dt="2018-03-08T00:54:11.048" v="34" actId="1076"/>
          <ac:picMkLst>
            <pc:docMk/>
            <pc:sldMk cId="476660993" sldId="266"/>
            <ac:picMk id="1026" creationId="{E66B338A-086A-48DC-B5DA-95FF4E5D96F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8779A-D1BE-144F-894D-9793A82E3693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DE610-ED3A-714C-B69E-89DF2C35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94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8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34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698409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5488056" y="6229134"/>
            <a:ext cx="1215887" cy="362985"/>
          </a:xfrm>
          <a:prstGeom prst="rect">
            <a:avLst/>
          </a:prstGeom>
        </p:spPr>
      </p:pic>
      <p:pic>
        <p:nvPicPr>
          <p:cNvPr id="10" name="Picture 9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10654748" y="230188"/>
            <a:ext cx="1196230" cy="134314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D10016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229134"/>
            <a:ext cx="2743200" cy="365125"/>
          </a:xfrm>
        </p:spPr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29134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229134"/>
            <a:ext cx="2743200" cy="365125"/>
          </a:xfrm>
        </p:spPr>
        <p:txBody>
          <a:bodyPr/>
          <a:lstStyle/>
          <a:p>
            <a:fld id="{296FD18C-2CA2-BC44-8EBD-45EFD68AAF87}" type="slidenum">
              <a:rPr lang="en-US" smtClean="0"/>
              <a:pPr/>
              <a:t>‹#›</a:t>
            </a:fld>
            <a:fld id="{F4240338-4405-1F45-A563-5826D98036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61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3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07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60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27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25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02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509FF-9342-D746-A3E9-B56BFBB45AC8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FD18C-2CA2-BC44-8EBD-45EFD68AAF8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13"/>
          <a:srcRect l="-43" t="-913" r="12976" b="913"/>
          <a:stretch/>
        </p:blipFill>
        <p:spPr>
          <a:xfrm rot="5400000">
            <a:off x="2715884" y="-2715882"/>
            <a:ext cx="6892759" cy="123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0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5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6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7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8.jpe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9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2469342"/>
            <a:ext cx="12192000" cy="1220064"/>
          </a:xfrm>
          <a:prstGeom prst="rect">
            <a:avLst/>
          </a:prstGeom>
          <a:solidFill>
            <a:srgbClr val="D10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510" y="3743325"/>
            <a:ext cx="3213100" cy="36322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818" y="3664250"/>
            <a:ext cx="3619500" cy="37846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69" y="276225"/>
            <a:ext cx="5384800" cy="1600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2875" y="2354323"/>
            <a:ext cx="11500752" cy="1323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ranklin Gothic Medium" charset="0"/>
              </a:rPr>
              <a:t>Practically Speaking</a:t>
            </a:r>
            <a:r>
              <a:rPr lang="en-US" sz="4000" dirty="0">
                <a:solidFill>
                  <a:srgbClr val="FFFFFF"/>
                </a:solidFill>
                <a:latin typeface="Franklin Gothic Medium"/>
              </a:rPr>
              <a:t>: Practical Suggestions for Retreats with Young People</a:t>
            </a:r>
            <a:endParaRPr lang="en-US" sz="1600" dirty="0"/>
          </a:p>
        </p:txBody>
      </p:sp>
      <p:pic>
        <p:nvPicPr>
          <p:cNvPr id="11" name="Picture 10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950" y="0"/>
            <a:ext cx="2480362" cy="266203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8"/>
          <a:stretch>
            <a:fillRect/>
          </a:stretch>
        </p:blipFill>
        <p:spPr>
          <a:xfrm>
            <a:off x="9133025" y="6131719"/>
            <a:ext cx="2603983" cy="510240"/>
          </a:xfrm>
          <a:prstGeom prst="rect">
            <a:avLst/>
          </a:prstGeom>
        </p:spPr>
      </p:pic>
      <p:pic>
        <p:nvPicPr>
          <p:cNvPr id="3" name="SLide 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875" y="6131719"/>
            <a:ext cx="661520" cy="66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08398"/>
      </p:ext>
    </p:extLst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1870" y="339047"/>
            <a:ext cx="10515600" cy="981771"/>
          </a:xfrm>
        </p:spPr>
        <p:txBody>
          <a:bodyPr/>
          <a:lstStyle/>
          <a:p>
            <a:pPr algn="ctr"/>
            <a:r>
              <a:rPr lang="en-US"/>
              <a:t>The Force of Your Presence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SLide 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710" y="6017784"/>
            <a:ext cx="747160" cy="840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31607" y="5640513"/>
            <a:ext cx="2024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Zurijeta</a:t>
            </a:r>
            <a:r>
              <a:rPr lang="en-US" sz="1000" dirty="0"/>
              <a:t>/</a:t>
            </a:r>
            <a:r>
              <a:rPr lang="en-US" sz="1000" dirty="0" err="1"/>
              <a:t>Shutterstock.com</a:t>
            </a:r>
            <a:endParaRPr lang="en-US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880" y="1320818"/>
            <a:ext cx="6584385" cy="438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24097"/>
      </p:ext>
    </p:extLst>
  </p:cSld>
  <p:clrMapOvr>
    <a:masterClrMapping/>
  </p:clrMapOvr>
  <p:transition spd="slow" advClick="0" advTm="46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9788" y="287676"/>
            <a:ext cx="10515600" cy="858481"/>
          </a:xfrm>
        </p:spPr>
        <p:txBody>
          <a:bodyPr/>
          <a:lstStyle/>
          <a:p>
            <a:pPr algn="ctr"/>
            <a:r>
              <a:rPr lang="en-US"/>
              <a:t>The Force of Positive Reinforcement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Slide 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337" y="6092575"/>
            <a:ext cx="583451" cy="5834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81636" y="5630239"/>
            <a:ext cx="28431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Monkey </a:t>
            </a:r>
            <a:r>
              <a:rPr lang="en-US" sz="1000"/>
              <a:t>Business Images/</a:t>
            </a:r>
            <a:r>
              <a:rPr lang="en-US" sz="1000" dirty="0" err="1"/>
              <a:t>Shutterstock.com</a:t>
            </a:r>
            <a:endParaRPr lang="en-US" sz="1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392" y="1222371"/>
            <a:ext cx="6693327" cy="446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21450"/>
      </p:ext>
    </p:extLst>
  </p:cSld>
  <p:clrMapOvr>
    <a:masterClrMapping/>
  </p:clrMapOvr>
  <p:transition spd="slow" advClick="0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2517169"/>
            <a:ext cx="10515600" cy="911831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How To Keep It Organized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Slide 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103" y="59096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66070"/>
      </p:ext>
    </p:extLst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0119" y="101004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1. Multi - Colored activity pages</a:t>
            </a: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2. Balance of movement vs. sitting activities</a:t>
            </a: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3. The right materials at the right moment – minimizing distractions</a:t>
            </a:r>
            <a:endParaRPr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4. Logistics and crowd movement</a:t>
            </a:r>
            <a:endParaRPr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3" name="Slide 1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377" y="59610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30467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Multi-colored activity pages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2" name="Slide 1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094" y="5913170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57ABD6-3E0B-4227-A329-1553B9A83C1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7057" y="1583202"/>
            <a:ext cx="7675005" cy="4329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98085" y="5872074"/>
            <a:ext cx="2239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Gayvoronskaya_Yana</a:t>
            </a:r>
            <a:r>
              <a:rPr lang="en-US" sz="1000" dirty="0"/>
              <a:t>/</a:t>
            </a:r>
            <a:r>
              <a:rPr lang="en-US" sz="1000" dirty="0" err="1"/>
              <a:t>Shutterstock.com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75981357"/>
      </p:ext>
    </p:extLst>
  </p:cSld>
  <p:clrMapOvr>
    <a:masterClrMapping/>
  </p:clrMapOvr>
  <p:transition spd="slow"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Balance of Activities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8046" y="2502347"/>
            <a:ext cx="1032734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D10016"/>
                </a:solidFill>
                <a:effectLst/>
              </a:rPr>
              <a:t>Listening, Speaking, Sharing in Groups, Journaling, Activity Sheets, Role Plays, Breaks, Snacks, Group Games..</a:t>
            </a:r>
          </a:p>
        </p:txBody>
      </p:sp>
      <p:pic>
        <p:nvPicPr>
          <p:cNvPr id="2" name="Slide 1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459" y="59507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88432"/>
      </p:ext>
    </p:extLst>
  </p:cSld>
  <p:clrMapOvr>
    <a:masterClrMapping/>
  </p:clrMapOvr>
  <p:transition spd="slow" advClick="0" advTm="12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98409"/>
            <a:ext cx="402166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rgbClr val="C00000"/>
              </a:solidFill>
            </a:endParaRPr>
          </a:p>
          <a:p>
            <a:pPr marL="342900"/>
            <a:r>
              <a:rPr lang="en-US" dirty="0">
                <a:solidFill>
                  <a:srgbClr val="C00000"/>
                </a:solidFill>
              </a:rPr>
              <a:t>Think how to minimize distractions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77449"/>
            <a:ext cx="10515600" cy="1325563"/>
          </a:xfrm>
        </p:spPr>
        <p:txBody>
          <a:bodyPr/>
          <a:lstStyle/>
          <a:p>
            <a:pPr algn="ctr"/>
            <a:r>
              <a:rPr lang="en-US"/>
              <a:t>The Right Materials at the Right Time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Slide 1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339" y="6057468"/>
            <a:ext cx="680116" cy="680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67982" y="5533310"/>
            <a:ext cx="1959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Jakub Zak/</a:t>
            </a:r>
            <a:r>
              <a:rPr lang="en-US" sz="1000" dirty="0" err="1"/>
              <a:t>Shutterstock.com</a:t>
            </a:r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704" y="1693210"/>
            <a:ext cx="5760151" cy="38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01654"/>
      </p:ext>
    </p:extLst>
  </p:cSld>
  <p:clrMapOvr>
    <a:masterClrMapping/>
  </p:clrMapOvr>
  <p:transition spd="slow" advClick="0" advTm="3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Where do they put their belongings?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How do they move?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pPr marL="742950" lvl="1"/>
            <a:r>
              <a:rPr lang="en-US" dirty="0">
                <a:solidFill>
                  <a:srgbClr val="C00000"/>
                </a:solidFill>
              </a:rPr>
              <a:t>Into groups or to find a partner</a:t>
            </a:r>
          </a:p>
          <a:p>
            <a:pPr marL="742950" lvl="1"/>
            <a:endParaRPr lang="en-US" dirty="0">
              <a:solidFill>
                <a:srgbClr val="C00000"/>
              </a:solidFill>
            </a:endParaRPr>
          </a:p>
          <a:p>
            <a:pPr marL="742950" lvl="1"/>
            <a:r>
              <a:rPr lang="en-US" dirty="0">
                <a:solidFill>
                  <a:srgbClr val="C00000"/>
                </a:solidFill>
              </a:rPr>
              <a:t>From one room or space or activity to the next</a:t>
            </a:r>
            <a:endParaRPr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18545"/>
            <a:ext cx="10515600" cy="1325563"/>
          </a:xfrm>
        </p:spPr>
        <p:txBody>
          <a:bodyPr/>
          <a:lstStyle/>
          <a:p>
            <a:pPr algn="ctr"/>
            <a:r>
              <a:rPr lang="en-US"/>
              <a:t>Logistics and Crowd Management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Slide 1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829" y="6049746"/>
            <a:ext cx="703513" cy="70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99985"/>
      </p:ext>
    </p:extLst>
  </p:cSld>
  <p:clrMapOvr>
    <a:masterClrMapping/>
  </p:clrMapOvr>
  <p:transition spd="slow" advClick="0" advTm="5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757654"/>
            <a:ext cx="4927600" cy="34251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“Practically speaking” anyone can have an improved retreat experience by implementing these 10 tips!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Enjoy your day!</a:t>
            </a:r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10654748" y="230188"/>
            <a:ext cx="1196230" cy="134314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229134"/>
            <a:ext cx="2743200" cy="365125"/>
          </a:xfrm>
        </p:spPr>
        <p:txBody>
          <a:bodyPr/>
          <a:lstStyle/>
          <a:p>
            <a:fld id="{E8CEA80D-AC2A-6042-B485-F88E97B34542}" type="slidenum">
              <a:rPr lang="en-US" smtClean="0"/>
              <a:t>18</a:t>
            </a:fld>
            <a:endParaRPr lang="en-US"/>
          </a:p>
        </p:txBody>
      </p:sp>
      <p:pic>
        <p:nvPicPr>
          <p:cNvPr id="2" name="Slide 1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335" y="6085580"/>
            <a:ext cx="549953" cy="5499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80608" y="4960801"/>
            <a:ext cx="15280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YanLev</a:t>
            </a:r>
            <a:r>
              <a:rPr lang="en-US" sz="1000" dirty="0"/>
              <a:t>/</a:t>
            </a:r>
            <a:r>
              <a:rPr lang="en-US" sz="1000" dirty="0" err="1"/>
              <a:t>Shutterstock.com</a:t>
            </a:r>
            <a:endParaRPr lang="en-US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800" y="1448657"/>
            <a:ext cx="5329861" cy="355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59102"/>
      </p:ext>
    </p:extLst>
  </p:cSld>
  <p:clrMapOvr>
    <a:masterClrMapping/>
  </p:clrMapOvr>
  <p:transition spd="slow" advClick="0"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9788" y="33464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The Very First Things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Slide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88" y="6045200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D1762-D772-4C59-AE81-341D38F3FE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067" y="1475273"/>
            <a:ext cx="7560733" cy="4232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52500" y="5656495"/>
            <a:ext cx="16747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Raywoo</a:t>
            </a:r>
            <a:r>
              <a:rPr lang="en-US" sz="1000" dirty="0"/>
              <a:t>/</a:t>
            </a:r>
            <a:r>
              <a:rPr lang="en-US" sz="1000" dirty="0" err="1"/>
              <a:t>Shutterstock.com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91515997"/>
      </p:ext>
    </p:extLst>
  </p:cSld>
  <p:clrMapOvr>
    <a:masterClrMapping/>
  </p:clrMapOvr>
  <p:transition spd="slow" advClick="0" advTm="3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C00000"/>
                </a:solidFill>
              </a:rPr>
              <a:t>1. What’s your welcome?</a:t>
            </a:r>
          </a:p>
          <a:p>
            <a:pPr marL="0" indent="0">
              <a:buNone/>
            </a:pPr>
            <a:endParaRPr lang="en-US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rgbClr val="C00000"/>
                </a:solidFill>
              </a:rPr>
              <a:t>2. Where do they sit?</a:t>
            </a:r>
            <a:endParaRPr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rgbClr val="C00000"/>
                </a:solidFill>
              </a:rPr>
              <a:t>3. What is ‘bell work’?</a:t>
            </a:r>
            <a:endParaRPr>
              <a:solidFill>
                <a:srgbClr val="C00000"/>
              </a:solidFill>
            </a:endParaRPr>
          </a:p>
          <a:p>
            <a:endParaRPr lang="en-US"/>
          </a:p>
        </p:txBody>
      </p:sp>
      <p:pic>
        <p:nvPicPr>
          <p:cNvPr id="3" name="SLide 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06789"/>
      </p:ext>
    </p:extLst>
  </p:cSld>
  <p:clrMapOvr>
    <a:masterClrMapping/>
  </p:clrMapOvr>
  <p:transition spd="slow" advClick="0" advTm="6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1" y="1698409"/>
            <a:ext cx="48514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C00000"/>
                </a:solidFill>
              </a:rPr>
              <a:t>Signage – clear and lots of it!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C00000"/>
                </a:solidFill>
              </a:rPr>
              <a:t>Put people at the door for a personalized welcome.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C00000"/>
                </a:solidFill>
              </a:rPr>
              <a:t>Have name tags. </a:t>
            </a:r>
            <a:endParaRPr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What’s your welcome?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SLide 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1" y="6045200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3CFB4D-A5AD-40DE-9568-51C4D26BA6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1960876"/>
            <a:ext cx="4218770" cy="26026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38819" y="4522438"/>
            <a:ext cx="15280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woaiss</a:t>
            </a:r>
            <a:r>
              <a:rPr lang="en-US" sz="1000" dirty="0"/>
              <a:t>/</a:t>
            </a:r>
            <a:r>
              <a:rPr lang="en-US" sz="1000" dirty="0" err="1"/>
              <a:t>Shutterstock.com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0647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"/>
    </mc:Choice>
    <mc:Fallback xmlns="">
      <p:transition spd="slow" advClick="0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98409"/>
            <a:ext cx="477149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Assigned seats or sit where they choose?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Tables and chairs or just chairs?</a:t>
            </a:r>
          </a:p>
          <a:p>
            <a:pPr marL="342900"/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9788" y="33464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Where do they sit?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SLide 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" y="6087948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66598" y="5113149"/>
            <a:ext cx="278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Monkey Business Images/</a:t>
            </a:r>
            <a:r>
              <a:rPr lang="en-US" sz="1000" dirty="0" err="1"/>
              <a:t>Shutterstock.com</a:t>
            </a:r>
            <a:endParaRPr lang="en-US" sz="1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689" y="1698409"/>
            <a:ext cx="5183754" cy="34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1727"/>
      </p:ext>
    </p:extLst>
  </p:cSld>
  <p:clrMapOvr>
    <a:masterClrMapping/>
  </p:clrMapOvr>
  <p:transition spd="slow" advClick="0" advTm="37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55280" y="2162510"/>
            <a:ext cx="6000108" cy="31595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An activity that occupies participants as they arrive and as we wait for everyone to be there to begin our program.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Bell work needs to be self-explanatory, on task, low risk.</a:t>
            </a:r>
          </a:p>
          <a:p>
            <a:pPr marL="342900"/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What is ‘bell work’?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https://lh5.googleusercontent.com/Lrh0J26Yjiiy2sBCnjPbtQbCJxXT4WlVxu47OA1gKG4rlYA52YzvQLsBhJdyTIvWddMrSXhcasdf1g8d8MBjSpZoShIb8pvCki09wXClvmjeuyURONX4ErVmvXrJpmGkBNPSLjsjaKk">
            <a:extLst>
              <a:ext uri="{FF2B5EF4-FFF2-40B4-BE49-F238E27FC236}">
                <a16:creationId xmlns:a16="http://schemas.microsoft.com/office/drawing/2014/main" id="{E66B338A-086A-48DC-B5DA-95FF4E5D9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6063" y="1566598"/>
            <a:ext cx="338613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owerpoint2_BellWork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88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60993"/>
      </p:ext>
    </p:extLst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467100"/>
            <a:ext cx="10870324" cy="2852738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Keeping It Moving … And Positive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4" name="Picture 4" descr="shutterstock_16051109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125" y="228600"/>
            <a:ext cx="7414518" cy="4962050"/>
          </a:xfrm>
          <a:prstGeom prst="rect">
            <a:avLst/>
          </a:prstGeom>
        </p:spPr>
      </p:pic>
      <p:pic>
        <p:nvPicPr>
          <p:cNvPr id="3" name="Slide 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063" y="6203789"/>
            <a:ext cx="643937" cy="643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85069" y="5129007"/>
            <a:ext cx="20133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ESB Professional/</a:t>
            </a:r>
            <a:r>
              <a:rPr lang="en-US" sz="1000" dirty="0" err="1"/>
              <a:t>Shutterstock.com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27556049"/>
      </p:ext>
    </p:extLst>
  </p:cSld>
  <p:clrMapOvr>
    <a:masterClrMapping/>
  </p:clrMapOvr>
  <p:transition spd="slow" advClick="0" advTm="9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C00000"/>
                </a:solidFill>
              </a:rPr>
              <a:t>1. The Force of the Lesson Going Forward</a:t>
            </a:r>
          </a:p>
          <a:p>
            <a:pPr marL="0" indent="0">
              <a:buNone/>
            </a:pPr>
            <a:endParaRPr lang="en-US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rgbClr val="C00000"/>
                </a:solidFill>
              </a:rPr>
              <a:t>2. The Force of Your Presence</a:t>
            </a:r>
            <a:endParaRPr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rgbClr val="C00000"/>
                </a:solidFill>
              </a:rPr>
              <a:t>3. The Force of Positive Reinforcement</a:t>
            </a:r>
            <a:endParaRPr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It’s all about the positive force!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SLide 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007" y="59507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23082"/>
      </p:ext>
    </p:extLst>
  </p:cSld>
  <p:clrMapOvr>
    <a:masterClrMapping/>
  </p:clrMapOvr>
  <p:transition spd="slow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0130" y="2458697"/>
            <a:ext cx="5737261" cy="24215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r>
              <a:rPr lang="en-US" sz="3200" dirty="0">
                <a:solidFill>
                  <a:srgbClr val="C00000"/>
                </a:solidFill>
              </a:rPr>
              <a:t>Strong or weak? Organized or Falling Apart?</a:t>
            </a:r>
          </a:p>
          <a:p>
            <a:pPr marL="114300" lvl="1" indent="0">
              <a:buNone/>
            </a:pPr>
            <a:endParaRPr lang="en-US" sz="3200" dirty="0">
              <a:solidFill>
                <a:srgbClr val="C00000"/>
              </a:solidFill>
            </a:endParaRPr>
          </a:p>
          <a:p>
            <a:pPr marL="114300" lvl="1" indent="0">
              <a:buNone/>
            </a:pPr>
            <a:r>
              <a:rPr lang="en-US" sz="3200" dirty="0">
                <a:solidFill>
                  <a:srgbClr val="C00000"/>
                </a:solidFill>
              </a:rPr>
              <a:t>    Are you a confident leader?</a:t>
            </a:r>
          </a:p>
          <a:p>
            <a:pPr marL="114300" lvl="1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Force of the Lesson Going Forward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0639" y="1454383"/>
            <a:ext cx="3213100" cy="36322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833" y="2779946"/>
            <a:ext cx="3619500" cy="3784600"/>
          </a:xfrm>
          <a:prstGeom prst="rect">
            <a:avLst/>
          </a:prstGeom>
        </p:spPr>
      </p:pic>
      <p:pic>
        <p:nvPicPr>
          <p:cNvPr id="4" name="SLide 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4672" y="59301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80547"/>
      </p:ext>
    </p:extLst>
  </p:cSld>
  <p:clrMapOvr>
    <a:masterClrMapping/>
  </p:clrMapOvr>
  <p:transition spd="slow" advClick="0" advTm="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10367</TotalTime>
  <Words>333</Words>
  <Application>Microsoft Office PowerPoint</Application>
  <PresentationFormat>Widescreen</PresentationFormat>
  <Paragraphs>70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Franklin Gothic Book</vt:lpstr>
      <vt:lpstr>Franklin Gothic Medium</vt:lpstr>
      <vt:lpstr>Office Theme</vt:lpstr>
      <vt:lpstr>PowerPoint Presentation</vt:lpstr>
      <vt:lpstr>The Very First Things</vt:lpstr>
      <vt:lpstr>PowerPoint Presentation</vt:lpstr>
      <vt:lpstr>What’s your welcome?</vt:lpstr>
      <vt:lpstr>Where do they sit?</vt:lpstr>
      <vt:lpstr>What is ‘bell work’?</vt:lpstr>
      <vt:lpstr>Keeping It Moving … And Positive</vt:lpstr>
      <vt:lpstr>It’s all about the positive force!</vt:lpstr>
      <vt:lpstr>The Force of the Lesson Going Forward</vt:lpstr>
      <vt:lpstr>The Force of Your Presence</vt:lpstr>
      <vt:lpstr>The Force of Positive Reinforcement</vt:lpstr>
      <vt:lpstr>How To Keep It Organized</vt:lpstr>
      <vt:lpstr>PowerPoint Presentation</vt:lpstr>
      <vt:lpstr>Multi-colored activity pages</vt:lpstr>
      <vt:lpstr>Balance of Activities</vt:lpstr>
      <vt:lpstr>The Right Materials at the Right Time</vt:lpstr>
      <vt:lpstr>Logistics and Crowd Management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 Labs</dc:creator>
  <cp:lastModifiedBy>Judith Kalombo</cp:lastModifiedBy>
  <cp:revision>32</cp:revision>
  <cp:lastPrinted>2017-10-26T19:28:18Z</cp:lastPrinted>
  <dcterms:modified xsi:type="dcterms:W3CDTF">2018-05-03T19:45:06Z</dcterms:modified>
</cp:coreProperties>
</file>