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1" r:id="rId12"/>
    <p:sldId id="2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16"/>
    <a:srgbClr val="6C4597"/>
    <a:srgbClr val="B13438"/>
    <a:srgbClr val="C74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74"/>
  </p:normalViewPr>
  <p:slideViewPr>
    <p:cSldViewPr snapToGrid="0">
      <p:cViewPr varScale="1">
        <p:scale>
          <a:sx n="68" d="100"/>
          <a:sy n="68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8779A-D1BE-144F-894D-9793A82E3693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DE610-ED3A-714C-B69E-89DF2C35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9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9897"/>
      </p:ext>
    </p:extLst>
  </p:cSld>
  <p:clrMapOvr>
    <a:masterClrMapping/>
  </p:clrMapOvr>
  <p:transition spd="slow" advClick="0" advTm="6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83259"/>
      </p:ext>
    </p:extLst>
  </p:cSld>
  <p:clrMapOvr>
    <a:masterClrMapping/>
  </p:clrMapOvr>
  <p:transition spd="slow" advClick="0" advTm="6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34925"/>
      </p:ext>
    </p:extLst>
  </p:cSld>
  <p:clrMapOvr>
    <a:masterClrMapping/>
  </p:clrMapOvr>
  <p:transition spd="slow" advClick="0" advTm="6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698409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488056" y="6229134"/>
            <a:ext cx="1215887" cy="362985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10654748" y="230188"/>
            <a:ext cx="1196230" cy="134314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D10016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29134"/>
            <a:ext cx="2743200" cy="365125"/>
          </a:xfrm>
        </p:spPr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2913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29134"/>
            <a:ext cx="2743200" cy="365125"/>
          </a:xfrm>
        </p:spPr>
        <p:txBody>
          <a:bodyPr/>
          <a:lstStyle/>
          <a:p>
            <a:fld id="{296FD18C-2CA2-BC44-8EBD-45EFD68AAF87}" type="slidenum">
              <a:rPr lang="en-US" smtClean="0"/>
              <a:pPr/>
              <a:t>‹#›</a:t>
            </a:fld>
            <a:fld id="{F4240338-4405-1F45-A563-5826D980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61899"/>
      </p:ext>
    </p:extLst>
  </p:cSld>
  <p:clrMapOvr>
    <a:masterClrMapping/>
  </p:clrMapOvr>
  <p:transition spd="slow" advClick="0" advTm="6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3216"/>
      </p:ext>
    </p:extLst>
  </p:cSld>
  <p:clrMapOvr>
    <a:masterClrMapping/>
  </p:clrMapOvr>
  <p:transition spd="slow" advClick="0" advTm="6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4795"/>
      </p:ext>
    </p:extLst>
  </p:cSld>
  <p:clrMapOvr>
    <a:masterClrMapping/>
  </p:clrMapOvr>
  <p:transition spd="slow" advClick="0" advTm="6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07524"/>
      </p:ext>
    </p:extLst>
  </p:cSld>
  <p:clrMapOvr>
    <a:masterClrMapping/>
  </p:clrMapOvr>
  <p:transition spd="slow" advClick="0" advTm="6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60109"/>
      </p:ext>
    </p:extLst>
  </p:cSld>
  <p:clrMapOvr>
    <a:masterClrMapping/>
  </p:clrMapOvr>
  <p:transition spd="slow" advClick="0" advTm="6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7716"/>
      </p:ext>
    </p:extLst>
  </p:cSld>
  <p:clrMapOvr>
    <a:masterClrMapping/>
  </p:clrMapOvr>
  <p:transition spd="slow" advClick="0" advTm="6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5475"/>
      </p:ext>
    </p:extLst>
  </p:cSld>
  <p:clrMapOvr>
    <a:masterClrMapping/>
  </p:clrMapOvr>
  <p:transition spd="slow" advClick="0" advTm="6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02896"/>
      </p:ext>
    </p:extLst>
  </p:cSld>
  <p:clrMapOvr>
    <a:masterClrMapping/>
  </p:clrMapOvr>
  <p:transition spd="slow" advClick="0" advTm="6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13"/>
          <a:srcRect l="-43" t="-913" r="12976" b="913"/>
          <a:stretch/>
        </p:blipFill>
        <p:spPr>
          <a:xfrm rot="5400000">
            <a:off x="2715884" y="-2715882"/>
            <a:ext cx="6892759" cy="12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0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8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2469342"/>
            <a:ext cx="12192000" cy="1220064"/>
          </a:xfrm>
          <a:prstGeom prst="rect">
            <a:avLst/>
          </a:prstGeom>
          <a:solidFill>
            <a:srgbClr val="D10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470" y="3337799"/>
            <a:ext cx="3213100" cy="3632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975" y="3337799"/>
            <a:ext cx="3619500" cy="37846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473" y="564605"/>
            <a:ext cx="5384800" cy="1600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56473" y="2570214"/>
            <a:ext cx="11500752" cy="144655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ranklin Gothic Medium" charset="0"/>
              </a:rPr>
              <a:t>Planning a Confirmation Retreat</a:t>
            </a:r>
            <a:endParaRPr lang="en-US" dirty="0"/>
          </a:p>
          <a:p>
            <a:endParaRPr lang="en-US" sz="4400" b="1" i="0" u="none" strike="noStrike" dirty="0">
              <a:solidFill>
                <a:schemeClr val="bg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273" y="98029"/>
            <a:ext cx="2480362" cy="266203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8"/>
          <a:stretch>
            <a:fillRect/>
          </a:stretch>
        </p:blipFill>
        <p:spPr>
          <a:xfrm>
            <a:off x="9133025" y="6131719"/>
            <a:ext cx="2603983" cy="510240"/>
          </a:xfrm>
          <a:prstGeom prst="rect">
            <a:avLst/>
          </a:prstGeom>
        </p:spPr>
      </p:pic>
      <p:pic>
        <p:nvPicPr>
          <p:cNvPr id="4" name="slide 1 re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337" y="6131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08398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b="1" dirty="0">
                <a:solidFill>
                  <a:srgbClr val="D10016"/>
                </a:solidFill>
              </a:rPr>
              <a:t>Block one 9:30 – 10:15 Presentation</a:t>
            </a:r>
            <a:endParaRPr lang="en-US" dirty="0">
              <a:solidFill>
                <a:srgbClr val="D10016"/>
              </a:solidFill>
            </a:endParaRPr>
          </a:p>
          <a:p>
            <a:r>
              <a:rPr lang="en-US" dirty="0">
                <a:solidFill>
                  <a:srgbClr val="D10016"/>
                </a:solidFill>
              </a:rPr>
              <a:t>Break 10:15 – 10:30</a:t>
            </a:r>
          </a:p>
          <a:p>
            <a:endParaRPr lang="en-US" b="1" dirty="0">
              <a:solidFill>
                <a:srgbClr val="D10016"/>
              </a:solidFill>
            </a:endParaRPr>
          </a:p>
          <a:p>
            <a:endParaRPr lang="en-US" b="1" dirty="0">
              <a:solidFill>
                <a:srgbClr val="D10016"/>
              </a:solidFill>
            </a:endParaRPr>
          </a:p>
          <a:p>
            <a:r>
              <a:rPr lang="en-US" b="1" dirty="0">
                <a:solidFill>
                  <a:srgbClr val="D10016"/>
                </a:solidFill>
              </a:rPr>
              <a:t>Block two 10:30 – 11:45 Group Activity  </a:t>
            </a:r>
            <a:endParaRPr lang="en-US" dirty="0">
              <a:solidFill>
                <a:srgbClr val="D10016"/>
              </a:solidFill>
            </a:endParaRPr>
          </a:p>
          <a:p>
            <a:r>
              <a:rPr lang="en-US" dirty="0">
                <a:solidFill>
                  <a:srgbClr val="D10016"/>
                </a:solidFill>
              </a:rPr>
              <a:t>Lunch 11:45 – 12:30 </a:t>
            </a:r>
          </a:p>
          <a:p>
            <a:endParaRPr lang="en-US" b="1" dirty="0">
              <a:solidFill>
                <a:srgbClr val="D10016"/>
              </a:solidFill>
            </a:endParaRPr>
          </a:p>
          <a:p>
            <a:endParaRPr lang="en-US" b="1" dirty="0">
              <a:solidFill>
                <a:srgbClr val="D10016"/>
              </a:solidFill>
            </a:endParaRPr>
          </a:p>
          <a:p>
            <a:r>
              <a:rPr lang="en-US" b="1" dirty="0">
                <a:solidFill>
                  <a:srgbClr val="D10016"/>
                </a:solidFill>
              </a:rPr>
              <a:t>Block three 12:40 – 1:30 Something with movement </a:t>
            </a:r>
            <a:endParaRPr lang="en-US" dirty="0">
              <a:solidFill>
                <a:srgbClr val="D10016"/>
              </a:solidFill>
            </a:endParaRPr>
          </a:p>
          <a:p>
            <a:r>
              <a:rPr lang="en-US" dirty="0">
                <a:solidFill>
                  <a:srgbClr val="D10016"/>
                </a:solidFill>
              </a:rPr>
              <a:t>Break 1:30 – 1:45</a:t>
            </a:r>
          </a:p>
          <a:p>
            <a:endParaRPr lang="en-US" b="1" dirty="0">
              <a:solidFill>
                <a:srgbClr val="D10016"/>
              </a:solidFill>
            </a:endParaRPr>
          </a:p>
          <a:p>
            <a:endParaRPr lang="en-US" b="1" dirty="0">
              <a:solidFill>
                <a:srgbClr val="D10016"/>
              </a:solidFill>
            </a:endParaRPr>
          </a:p>
          <a:p>
            <a:r>
              <a:rPr lang="en-US" b="1" dirty="0">
                <a:solidFill>
                  <a:srgbClr val="D10016"/>
                </a:solidFill>
              </a:rPr>
              <a:t>Block four 1:45 – 2:30 Something reflective</a:t>
            </a:r>
            <a:endParaRPr lang="en-US" dirty="0">
              <a:solidFill>
                <a:srgbClr val="D10016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211015"/>
            <a:ext cx="10515600" cy="1325563"/>
          </a:xfrm>
        </p:spPr>
        <p:txBody>
          <a:bodyPr/>
          <a:lstStyle/>
          <a:p>
            <a:pPr algn="ctr"/>
            <a:r>
              <a:rPr lang="en-US" i="1" baseline="30000" dirty="0"/>
              <a:t>Gifted with the </a:t>
            </a:r>
            <a:r>
              <a:rPr lang="en-US" i="1" baseline="30000"/>
              <a:t>Spirit</a:t>
            </a:r>
            <a:r>
              <a:rPr lang="en-US" baseline="30000"/>
              <a:t> (Senior </a:t>
            </a:r>
            <a:r>
              <a:rPr lang="en-US" baseline="30000" dirty="0"/>
              <a:t>High Edition)</a:t>
            </a:r>
            <a:endParaRPr lang="en-US" dirty="0"/>
          </a:p>
        </p:txBody>
      </p:sp>
      <p:pic>
        <p:nvPicPr>
          <p:cNvPr id="4" name="Bayard comformation audio -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49747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BEDE25-F760-4466-AD7E-0353DCEE5BB8}"/>
              </a:ext>
            </a:extLst>
          </p:cNvPr>
          <p:cNvSpPr/>
          <p:nvPr/>
        </p:nvSpPr>
        <p:spPr>
          <a:xfrm>
            <a:off x="7670795" y="1183747"/>
            <a:ext cx="2099734" cy="11311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C6E98-76D7-4AAD-AAB0-1A3C96A97AAB}"/>
              </a:ext>
            </a:extLst>
          </p:cNvPr>
          <p:cNvSpPr txBox="1"/>
          <p:nvPr/>
        </p:nvSpPr>
        <p:spPr>
          <a:xfrm>
            <a:off x="7840124" y="1287258"/>
            <a:ext cx="176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Materials </a:t>
            </a:r>
            <a:r>
              <a:rPr lang="en-US" sz="1400"/>
              <a:t>from Lesson </a:t>
            </a:r>
            <a:r>
              <a:rPr lang="en-US" sz="1400" dirty="0"/>
              <a:t>1  on the Sacraments of Initiation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B22B15-6539-4DDE-8765-6524ECE04E5D}"/>
              </a:ext>
            </a:extLst>
          </p:cNvPr>
          <p:cNvSpPr/>
          <p:nvPr/>
        </p:nvSpPr>
        <p:spPr>
          <a:xfrm>
            <a:off x="7670792" y="2508564"/>
            <a:ext cx="2099734" cy="11311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CCD9E-1F67-4C9E-8809-1E754752D0F7}"/>
              </a:ext>
            </a:extLst>
          </p:cNvPr>
          <p:cNvSpPr txBox="1"/>
          <p:nvPr/>
        </p:nvSpPr>
        <p:spPr>
          <a:xfrm>
            <a:off x="7840125" y="2566362"/>
            <a:ext cx="176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Group discussion using the activity from Lesson 3 on the Creed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9306AE-2E6E-4E11-BB1B-8A841B262DDD}"/>
              </a:ext>
            </a:extLst>
          </p:cNvPr>
          <p:cNvSpPr/>
          <p:nvPr/>
        </p:nvSpPr>
        <p:spPr>
          <a:xfrm>
            <a:off x="7670793" y="3891179"/>
            <a:ext cx="2099734" cy="11311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A26CD0-8D9E-46AB-B35E-B31C3729B344}"/>
              </a:ext>
            </a:extLst>
          </p:cNvPr>
          <p:cNvSpPr txBox="1"/>
          <p:nvPr/>
        </p:nvSpPr>
        <p:spPr>
          <a:xfrm>
            <a:off x="7840124" y="3979715"/>
            <a:ext cx="176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Charades or Role Plays using the discipleship lessons from Lesson 5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7BF1BA-8747-4FDF-BCBA-BBF646BCBF03}"/>
              </a:ext>
            </a:extLst>
          </p:cNvPr>
          <p:cNvSpPr/>
          <p:nvPr/>
        </p:nvSpPr>
        <p:spPr>
          <a:xfrm>
            <a:off x="7670792" y="5215996"/>
            <a:ext cx="2099734" cy="11684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750C6-3CCF-4B7E-BEFC-E309D1A1CA65}"/>
              </a:ext>
            </a:extLst>
          </p:cNvPr>
          <p:cNvSpPr txBox="1"/>
          <p:nvPr/>
        </p:nvSpPr>
        <p:spPr>
          <a:xfrm>
            <a:off x="7840124" y="5215996"/>
            <a:ext cx="17610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Movie or music clip with journaling incorporating insights around prayer from Lesson 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9314772"/>
      </p:ext>
    </p:extLst>
  </p:cSld>
  <p:clrMapOvr>
    <a:masterClrMapping/>
  </p:clrMapOvr>
  <p:transition spd="slow" advClick="0" advTm="45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yard comformation audio -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126" y="6072693"/>
            <a:ext cx="609600" cy="609600"/>
          </a:xfrm>
          <a:prstGeom prst="rect">
            <a:avLst/>
          </a:prstGeom>
        </p:spPr>
      </p:pic>
      <p:pic>
        <p:nvPicPr>
          <p:cNvPr id="7170" name="Picture 2" descr="https://lh3.googleusercontent.com/1LnTcZWKKZheMDmoT66wMfTteyz-lHkxLC3Ds00XEqBHLIawgXVME3kMiIfznl6ST6jAZNY09TuuJyvxVAsnddoRbAc5Rze5jl1RdVH3Nlnobzp5KI2rCbUviToIUMQXH6t5Ow9Fb3g">
            <a:extLst>
              <a:ext uri="{FF2B5EF4-FFF2-40B4-BE49-F238E27FC236}">
                <a16:creationId xmlns:a16="http://schemas.microsoft.com/office/drawing/2014/main" id="{63684FA3-99D5-421D-BFB1-9DC59773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87" y="526170"/>
            <a:ext cx="3989322" cy="52361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99985"/>
      </p:ext>
    </p:extLst>
  </p:cSld>
  <p:clrMapOvr>
    <a:masterClrMapping/>
  </p:clrMapOvr>
  <p:transition spd="slow"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58708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Sacraments are always moments of Evangelization.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+mn-ea"/>
              <a:cs typeface="+mn-ea"/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+mn-ea"/>
              <a:cs typeface="+mn-ea"/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+mn-ea"/>
              <a:cs typeface="+mn-ea"/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+mn-ea"/>
              <a:cs typeface="+mn-ea"/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Think of how to include the whole family. 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592003"/>
            <a:ext cx="10515600" cy="704369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>
                <a:latin typeface="Franklin Gothic Medium" charset="0"/>
                <a:ea typeface="Franklin Gothic Medium" charset="0"/>
                <a:cs typeface="Franklin Gothic Medium" charset="0"/>
              </a:rPr>
              <a:t>Gifted with the Spirit </a:t>
            </a:r>
            <a:r>
              <a:rPr lang="en-US" sz="3600" dirty="0">
                <a:latin typeface="Franklin Gothic Medium" charset="0"/>
                <a:ea typeface="Franklin Gothic Medium" charset="0"/>
                <a:cs typeface="Franklin Gothic Medium" charset="0"/>
              </a:rPr>
              <a:t>Confirmation Program</a:t>
            </a:r>
            <a:endParaRPr lang="en-US" sz="36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29134"/>
            <a:ext cx="2743200" cy="365125"/>
          </a:xfrm>
        </p:spPr>
        <p:txBody>
          <a:bodyPr/>
          <a:lstStyle/>
          <a:p>
            <a:fld id="{E8CEA80D-AC2A-6042-B485-F88E97B34542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62200" y="3019425"/>
            <a:ext cx="6932958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On the Day...</a:t>
            </a:r>
          </a:p>
        </p:txBody>
      </p:sp>
      <p:pic>
        <p:nvPicPr>
          <p:cNvPr id="4" name="Bayard comformation audio -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139" y="6106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9102"/>
      </p:ext>
    </p:extLst>
  </p:cSld>
  <p:clrMapOvr>
    <a:masterClrMapping/>
  </p:clrMapOvr>
  <p:transition spd="slow" advClick="0" advTm="44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Planning in blocks means:</a:t>
            </a:r>
            <a:br>
              <a:rPr lang="en-US" dirty="0">
                <a:latin typeface="+mn-ea"/>
                <a:cs typeface="+mn-ea"/>
              </a:rPr>
            </a:br>
            <a:endParaRPr lang="en-US" dirty="0">
              <a:solidFill>
                <a:srgbClr val="C00000"/>
              </a:solidFill>
            </a:endParaRPr>
          </a:p>
          <a:p>
            <a:pPr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You can visualize the day as distinct activities.</a:t>
            </a:r>
          </a:p>
          <a:p>
            <a:pPr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No one activity needs to be too long.</a:t>
            </a:r>
          </a:p>
          <a:p>
            <a:pPr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You can see where the breaks naturally occur.</a:t>
            </a:r>
          </a:p>
          <a:p>
            <a:pPr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You can balance more relaxed activity with times of greater focus, quieter activities with more active games. 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Learning to Plan in Blocks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Bayard comformation audio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57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81357"/>
      </p:ext>
    </p:extLst>
  </p:cSld>
  <p:clrMapOvr>
    <a:masterClrMapping/>
  </p:clrMapOvr>
  <p:transition spd="slow" advClick="0" advTm="6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yard comformation audio - Slide 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88" y="6118653"/>
            <a:ext cx="609600" cy="609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3250" y="474148"/>
            <a:ext cx="8118861" cy="12165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Begin your plan with the planning sheet provided with this video</a:t>
            </a:r>
            <a:endParaRPr lang="en-US" sz="4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1690689"/>
            <a:ext cx="3195264" cy="4135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458" y="1690690"/>
            <a:ext cx="3195263" cy="4135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127" y="1690688"/>
            <a:ext cx="3195264" cy="41350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9388432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71600"/>
            <a:ext cx="4758268" cy="39200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It begins with a presentation:</a:t>
            </a:r>
            <a:br>
              <a:rPr lang="en-US" dirty="0">
                <a:latin typeface="+mn-ea"/>
                <a:cs typeface="+mn-ea"/>
              </a:rPr>
            </a:b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</a:rPr>
              <a:t>This is the moment to present a ‘lesson’ or give content.</a:t>
            </a:r>
          </a:p>
          <a:p>
            <a:pPr marL="457200" lvl="1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Notice the flow of the day</a:t>
            </a: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pic>
        <p:nvPicPr>
          <p:cNvPr id="4" name="Bayard comformation audio - Slide 4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6161560"/>
            <a:ext cx="609600" cy="609600"/>
          </a:xfrm>
          <a:prstGeom prst="rect">
            <a:avLst/>
          </a:prstGeom>
        </p:spPr>
      </p:pic>
      <p:pic>
        <p:nvPicPr>
          <p:cNvPr id="3074" name="Picture 2" descr="https://lh4.googleusercontent.com/87gcTz6nscTfWlsZskL7zO-dFn4gh05bJGWepO8KC2jjHvCZR6Sr4x2qcLDC81x2lEQTjmrgSVGiEuqsqjtvdO21gy-akl70LdkMoVpkMN4CAVivxwX1LMZvBnaJngn3ZBTZGqKfmIY">
            <a:extLst>
              <a:ext uri="{FF2B5EF4-FFF2-40B4-BE49-F238E27FC236}">
                <a16:creationId xmlns:a16="http://schemas.microsoft.com/office/drawing/2014/main" id="{697AB672-28E6-44F1-85FA-EC9A29080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467" y="1209411"/>
            <a:ext cx="3852862" cy="45635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01654"/>
      </p:ext>
    </p:extLst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79226" y="1933056"/>
            <a:ext cx="3033871" cy="2430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Allow for a group activity.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2315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Don’t leave them sitting and </a:t>
            </a:r>
            <a:br>
              <a:rPr lang="en-US" dirty="0"/>
            </a:br>
            <a:r>
              <a:rPr lang="en-US" dirty="0"/>
              <a:t>listening too long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Bayard comformation audio -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88" y="617315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2052" y="5551000"/>
            <a:ext cx="3369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PORTRAIT IMAGES ASIA BY NONWARIT/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981" y="1933056"/>
            <a:ext cx="5503524" cy="367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0767"/>
      </p:ext>
    </p:extLst>
  </p:cSld>
  <p:clrMapOvr>
    <a:masterClrMapping/>
  </p:clrMapOvr>
  <p:transition spd="slow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9733" y="2097551"/>
            <a:ext cx="3526606" cy="20086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could be a good time for role playing or charades.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4933" y="719395"/>
            <a:ext cx="10515600" cy="9261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Following the break or lunch –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>Get them moving!  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Bayard comformation audio -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33" y="615756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353" y="2097551"/>
            <a:ext cx="5558318" cy="3705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01856" y="5761611"/>
            <a:ext cx="2958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Matt Hayward/</a:t>
            </a:r>
            <a:r>
              <a:rPr lang="en-US" sz="900" dirty="0" err="1"/>
              <a:t>Shutterstock.com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23885394"/>
      </p:ext>
    </p:extLst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76737"/>
            <a:ext cx="10515600" cy="46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Bring the energy back to the theme and the purpose of the day.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End by bringing them back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Bayard comformation audio -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89806"/>
            <a:ext cx="609600" cy="609600"/>
          </a:xfrm>
          <a:prstGeom prst="rect">
            <a:avLst/>
          </a:prstGeom>
        </p:spPr>
      </p:pic>
      <p:pic>
        <p:nvPicPr>
          <p:cNvPr id="5122" name="Picture 2" descr="https://lh3.googleusercontent.com/BEW92XhbEl9hJClF-l6t7vPFs-rvRhHwrvYXHEuZ7Sgg-QJKeMqccLKWCX2MU2LKaWrbIwp_kmTKHVwwWkK6yVw7wjFhcnVyXQGSh8GX7QWPZX6k1jUK7vJD_Zda44h3D0c1tAy27wk">
            <a:extLst>
              <a:ext uri="{FF2B5EF4-FFF2-40B4-BE49-F238E27FC236}">
                <a16:creationId xmlns:a16="http://schemas.microsoft.com/office/drawing/2014/main" id="{236FE973-DA56-4148-8BA5-74AC9D76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798" y="2050731"/>
            <a:ext cx="3843867" cy="38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4.googleusercontent.com/QyKj-tMOAIqnYGnB4DhqX1tETpvgH0f0CzOL_gmubcJydQmw_LOj6Uv7vr7Bgay6E0FiajikqUOZKybAbg1EXl8ygh6rou-tSB3-cVYKYV1t7MCvlVR1sdaBljec2UTmlNSmwVQ5ULY">
            <a:extLst>
              <a:ext uri="{FF2B5EF4-FFF2-40B4-BE49-F238E27FC236}">
                <a16:creationId xmlns:a16="http://schemas.microsoft.com/office/drawing/2014/main" id="{2ABE3FB0-DE1F-4743-884D-876F8F26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799" y="2050731"/>
            <a:ext cx="3733230" cy="384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79465" y="5823555"/>
            <a:ext cx="1528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AVAVA/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96002998"/>
      </p:ext>
    </p:extLst>
  </p:cSld>
  <p:clrMapOvr>
    <a:masterClrMapping/>
  </p:clrMapOvr>
  <p:transition spd="slow" advClick="0" advTm="15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7204" y="327760"/>
            <a:ext cx="7944616" cy="1205226"/>
          </a:xfrm>
        </p:spPr>
        <p:txBody>
          <a:bodyPr/>
          <a:lstStyle/>
          <a:p>
            <a:pPr algn="ctr"/>
            <a:r>
              <a:rPr lang="en-US" sz="3600" dirty="0"/>
              <a:t>Now you have the flow of the day … what’s your content?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Bayard comformation audio - 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49747"/>
            <a:ext cx="609600" cy="609600"/>
          </a:xfrm>
          <a:prstGeom prst="rect">
            <a:avLst/>
          </a:prstGeom>
        </p:spPr>
      </p:pic>
      <p:pic>
        <p:nvPicPr>
          <p:cNvPr id="6148" name="Picture 4" descr="https://lh6.googleusercontent.com/3l7qoaEOV0rIJkOEKIsiwF8CU_EH4Cwha5klu9XiZJAF5nOxpkPe9XFJaklyIrVsHZTKrZTmDMMw_4mKsYqHllKMHf_WouyvZ5VouoUqXQABHuAz3VQxAA4zt4xVFGb-6Hyh_gnPZxA">
            <a:extLst>
              <a:ext uri="{FF2B5EF4-FFF2-40B4-BE49-F238E27FC236}">
                <a16:creationId xmlns:a16="http://schemas.microsoft.com/office/drawing/2014/main" id="{91A61EEC-A019-4DD8-B502-0CB242D6D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586" y="1751966"/>
            <a:ext cx="2805891" cy="36830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98" y="1751966"/>
            <a:ext cx="2709380" cy="36830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022" y="1751966"/>
            <a:ext cx="2709380" cy="36830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7346188"/>
      </p:ext>
    </p:extLst>
  </p:cSld>
  <p:clrMapOvr>
    <a:masterClrMapping/>
  </p:clrMapOvr>
  <p:transition spd="slow" advClick="0" advTm="10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100" b="1" dirty="0">
                <a:solidFill>
                  <a:srgbClr val="C00000"/>
                </a:solidFill>
              </a:rPr>
              <a:t>Block one 9:30 – 10:15 Presentation</a:t>
            </a:r>
            <a:endParaRPr lang="en-US" sz="2100" dirty="0">
              <a:solidFill>
                <a:srgbClr val="C00000"/>
              </a:solidFill>
            </a:endParaRPr>
          </a:p>
          <a:p>
            <a:r>
              <a:rPr lang="en-US" sz="2100" dirty="0">
                <a:solidFill>
                  <a:srgbClr val="C00000"/>
                </a:solidFill>
              </a:rPr>
              <a:t>Break 10:15 – 10:30</a:t>
            </a:r>
          </a:p>
          <a:p>
            <a:endParaRPr lang="en-US" sz="2100" b="1" dirty="0">
              <a:solidFill>
                <a:srgbClr val="C00000"/>
              </a:solidFill>
            </a:endParaRPr>
          </a:p>
          <a:p>
            <a:endParaRPr lang="en-US" sz="2100" b="1" dirty="0">
              <a:solidFill>
                <a:srgbClr val="C00000"/>
              </a:solidFill>
            </a:endParaRPr>
          </a:p>
          <a:p>
            <a:r>
              <a:rPr lang="en-US" sz="2100" b="1" dirty="0">
                <a:solidFill>
                  <a:srgbClr val="C00000"/>
                </a:solidFill>
              </a:rPr>
              <a:t>Block two 10:30 – 11:45 Group Activity  </a:t>
            </a:r>
            <a:endParaRPr lang="en-US" sz="2100" dirty="0">
              <a:solidFill>
                <a:srgbClr val="C00000"/>
              </a:solidFill>
            </a:endParaRPr>
          </a:p>
          <a:p>
            <a:r>
              <a:rPr lang="en-US" sz="2100" dirty="0">
                <a:solidFill>
                  <a:srgbClr val="C00000"/>
                </a:solidFill>
              </a:rPr>
              <a:t>Lunch 11:45 – 12:30 </a:t>
            </a:r>
          </a:p>
          <a:p>
            <a:endParaRPr lang="en-US" sz="2100" b="1" dirty="0">
              <a:solidFill>
                <a:srgbClr val="C00000"/>
              </a:solidFill>
            </a:endParaRPr>
          </a:p>
          <a:p>
            <a:endParaRPr lang="en-US" sz="2100" b="1" dirty="0">
              <a:solidFill>
                <a:srgbClr val="C00000"/>
              </a:solidFill>
            </a:endParaRPr>
          </a:p>
          <a:p>
            <a:r>
              <a:rPr lang="en-US" sz="2100" b="1" dirty="0">
                <a:solidFill>
                  <a:srgbClr val="C00000"/>
                </a:solidFill>
              </a:rPr>
              <a:t>Block three 12:40 – 1:30 Something with movement </a:t>
            </a:r>
            <a:endParaRPr lang="en-US" sz="2100" dirty="0">
              <a:solidFill>
                <a:srgbClr val="C00000"/>
              </a:solidFill>
            </a:endParaRPr>
          </a:p>
          <a:p>
            <a:r>
              <a:rPr lang="en-US" sz="2100" dirty="0">
                <a:solidFill>
                  <a:srgbClr val="C00000"/>
                </a:solidFill>
              </a:rPr>
              <a:t>Break 1:30 – 1:45</a:t>
            </a:r>
          </a:p>
          <a:p>
            <a:endParaRPr lang="en-US" sz="2100" b="1" dirty="0">
              <a:solidFill>
                <a:srgbClr val="C00000"/>
              </a:solidFill>
            </a:endParaRPr>
          </a:p>
          <a:p>
            <a:endParaRPr lang="en-US" sz="2100" b="1" dirty="0">
              <a:solidFill>
                <a:srgbClr val="C00000"/>
              </a:solidFill>
            </a:endParaRPr>
          </a:p>
          <a:p>
            <a:r>
              <a:rPr lang="en-US" sz="2100" b="1" dirty="0">
                <a:solidFill>
                  <a:srgbClr val="C00000"/>
                </a:solidFill>
              </a:rPr>
              <a:t>Block four 1:45 – 2:30 Something reflective</a:t>
            </a:r>
            <a:br>
              <a:rPr lang="en-US" dirty="0">
                <a:latin typeface="+mn-ea"/>
                <a:cs typeface="+mn-ea"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58085"/>
            <a:ext cx="10515600" cy="730724"/>
          </a:xfrm>
        </p:spPr>
        <p:txBody>
          <a:bodyPr>
            <a:noAutofit/>
          </a:bodyPr>
          <a:lstStyle/>
          <a:p>
            <a:pPr algn="ctr"/>
            <a:r>
              <a:rPr lang="en-US" sz="5400" i="1" baseline="30000" dirty="0"/>
              <a:t>Gifted with the Spirit</a:t>
            </a:r>
            <a:r>
              <a:rPr lang="en-US" sz="5400" baseline="30000" dirty="0"/>
              <a:t> (Junior High Edition)</a:t>
            </a:r>
            <a:endParaRPr lang="en-US" sz="5400" dirty="0"/>
          </a:p>
        </p:txBody>
      </p:sp>
      <p:pic>
        <p:nvPicPr>
          <p:cNvPr id="4" name="Bayard comformation audio - 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49747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EAC55C-1152-4912-87E7-3907104E0689}"/>
              </a:ext>
            </a:extLst>
          </p:cNvPr>
          <p:cNvSpPr/>
          <p:nvPr/>
        </p:nvSpPr>
        <p:spPr>
          <a:xfrm>
            <a:off x="7063316" y="1354932"/>
            <a:ext cx="2078567" cy="8534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CDB24-868F-4D8D-90B3-4679BF0FADD4}"/>
              </a:ext>
            </a:extLst>
          </p:cNvPr>
          <p:cNvSpPr txBox="1"/>
          <p:nvPr/>
        </p:nvSpPr>
        <p:spPr>
          <a:xfrm>
            <a:off x="7076326" y="1520024"/>
            <a:ext cx="223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Materials from Lesson 1 </a:t>
            </a:r>
          </a:p>
          <a:p>
            <a:r>
              <a:rPr lang="en-US" sz="1400" dirty="0"/>
              <a:t>and 2.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95114-D1E0-42C3-BE3B-3956107465E1}"/>
              </a:ext>
            </a:extLst>
          </p:cNvPr>
          <p:cNvSpPr/>
          <p:nvPr/>
        </p:nvSpPr>
        <p:spPr>
          <a:xfrm>
            <a:off x="7063316" y="2517330"/>
            <a:ext cx="2114551" cy="9059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D84475-F176-4150-AB75-87A8C06CFEB9}"/>
              </a:ext>
            </a:extLst>
          </p:cNvPr>
          <p:cNvSpPr txBox="1"/>
          <p:nvPr/>
        </p:nvSpPr>
        <p:spPr>
          <a:xfrm>
            <a:off x="7065434" y="2582012"/>
            <a:ext cx="1989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Group work using the Gifts of the Spirit from Lesson 5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F31110-D0FA-41EB-A2F6-E2C8FE6E392B}"/>
              </a:ext>
            </a:extLst>
          </p:cNvPr>
          <p:cNvSpPr/>
          <p:nvPr/>
        </p:nvSpPr>
        <p:spPr>
          <a:xfrm>
            <a:off x="7063316" y="3874077"/>
            <a:ext cx="2114551" cy="9059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2A151-E386-4B99-B31B-17EA9DEF0AB3}"/>
              </a:ext>
            </a:extLst>
          </p:cNvPr>
          <p:cNvSpPr txBox="1"/>
          <p:nvPr/>
        </p:nvSpPr>
        <p:spPr>
          <a:xfrm>
            <a:off x="7076326" y="3923561"/>
            <a:ext cx="1968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Charades or Role Plays using the works of mercy from Lesson 4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008E45-CACB-418E-B130-B5D21D0F0D50}"/>
              </a:ext>
            </a:extLst>
          </p:cNvPr>
          <p:cNvSpPr/>
          <p:nvPr/>
        </p:nvSpPr>
        <p:spPr>
          <a:xfrm>
            <a:off x="7063316" y="5046133"/>
            <a:ext cx="2114551" cy="8204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44C68C-A6AF-4940-9FFF-41BF774C9FA1}"/>
              </a:ext>
            </a:extLst>
          </p:cNvPr>
          <p:cNvSpPr txBox="1"/>
          <p:nvPr/>
        </p:nvSpPr>
        <p:spPr>
          <a:xfrm>
            <a:off x="7068622" y="5159591"/>
            <a:ext cx="188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Movie or music clip with journaling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4853821"/>
      </p:ext>
    </p:extLst>
  </p:cSld>
  <p:clrMapOvr>
    <a:masterClrMapping/>
  </p:clrMapOvr>
  <p:transition spd="slow" advClick="0" advTm="52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277</Words>
  <Application>Microsoft Office PowerPoint</Application>
  <PresentationFormat>Widescreen</PresentationFormat>
  <Paragraphs>68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Franklin Gothic Book</vt:lpstr>
      <vt:lpstr>Franklin Gothic Medium</vt:lpstr>
      <vt:lpstr>Office Theme</vt:lpstr>
      <vt:lpstr>PowerPoint Presentation</vt:lpstr>
      <vt:lpstr>Learning to Plan in Blocks </vt:lpstr>
      <vt:lpstr>Begin your plan with the planning sheet provided with this video </vt:lpstr>
      <vt:lpstr>Notice the flow of the day </vt:lpstr>
      <vt:lpstr>Don’t leave them sitting and  listening too long</vt:lpstr>
      <vt:lpstr>Following the break or lunch –  Get them moving!   </vt:lpstr>
      <vt:lpstr>End by bringing them back </vt:lpstr>
      <vt:lpstr>Now you have the flow of the day … what’s your content? </vt:lpstr>
      <vt:lpstr>Gifted with the Spirit (Junior High Edition)</vt:lpstr>
      <vt:lpstr>Gifted with the Spirit (Senior High Edition)</vt:lpstr>
      <vt:lpstr>PowerPoint Presentation</vt:lpstr>
      <vt:lpstr>Gifted with the Spirit Confirmation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 Labs</dc:creator>
  <cp:lastModifiedBy>Judith Kalombo</cp:lastModifiedBy>
  <cp:revision>30</cp:revision>
  <dcterms:modified xsi:type="dcterms:W3CDTF">2018-05-03T19:37:38Z</dcterms:modified>
</cp:coreProperties>
</file>